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4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95D"/>
    <a:srgbClr val="FF9797"/>
    <a:srgbClr val="F2505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3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2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yes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4"/>
                <c:pt idx="0">
                  <c:v>prolonged hair loss</c:v>
                </c:pt>
                <c:pt idx="1">
                  <c:v>comorbidity</c:v>
                </c:pt>
                <c:pt idx="2">
                  <c:v>medication use</c:v>
                </c:pt>
                <c:pt idx="3">
                  <c:v>surgery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45</c:v>
                </c:pt>
                <c:pt idx="1">
                  <c:v>31</c:v>
                </c:pt>
                <c:pt idx="2">
                  <c:v>28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7B-46BF-9EA3-F194DFB60459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no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4"/>
                <c:pt idx="0">
                  <c:v>prolonged hair loss</c:v>
                </c:pt>
                <c:pt idx="1">
                  <c:v>comorbidity</c:v>
                </c:pt>
                <c:pt idx="2">
                  <c:v>medication use</c:v>
                </c:pt>
                <c:pt idx="3">
                  <c:v>surgery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60</c:v>
                </c:pt>
                <c:pt idx="1">
                  <c:v>74</c:v>
                </c:pt>
                <c:pt idx="2">
                  <c:v>77</c:v>
                </c:pt>
                <c:pt idx="3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7B-46BF-9EA3-F194DFB60459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Sütun1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4"/>
                <c:pt idx="0">
                  <c:v>prolonged hair loss</c:v>
                </c:pt>
                <c:pt idx="1">
                  <c:v>comorbidity</c:v>
                </c:pt>
                <c:pt idx="2">
                  <c:v>medication use</c:v>
                </c:pt>
                <c:pt idx="3">
                  <c:v>surgery</c:v>
                </c:pt>
              </c:strCache>
            </c:strRef>
          </c:cat>
          <c:val>
            <c:numRef>
              <c:f>Sayfa1!$D$2:$D$5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207B-46BF-9EA3-F194DFB6045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14803072"/>
        <c:axId val="214802656"/>
      </c:barChart>
      <c:catAx>
        <c:axId val="21480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4802656"/>
        <c:crosses val="autoZero"/>
        <c:auto val="1"/>
        <c:lblAlgn val="ctr"/>
        <c:lblOffset val="100"/>
        <c:noMultiLvlLbl val="0"/>
      </c:catAx>
      <c:valAx>
        <c:axId val="21480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480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4159070223927322"/>
          <c:y val="1.8840571729092266E-2"/>
          <c:w val="0.13891821969504378"/>
          <c:h val="0.168130591251146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>
                    <a:alpha val="98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C745-4A52-BC3F-210720739FC4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67-4BD0-A271-B3FEC005DB49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745-4A52-BC3F-210720739FC4}"/>
              </c:ext>
            </c:extLst>
          </c:dPt>
          <c:dPt>
            <c:idx val="3"/>
            <c:bubble3D val="0"/>
            <c:explosion val="3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67-4BD0-A271-B3FEC005DB49}"/>
              </c:ext>
            </c:extLst>
          </c:dPt>
          <c:dPt>
            <c:idx val="4"/>
            <c:bubble3D val="0"/>
            <c:spPr>
              <a:solidFill>
                <a:srgbClr val="FF97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067-4BD0-A271-B3FEC005DB49}"/>
              </c:ext>
            </c:extLst>
          </c:dPt>
          <c:cat>
            <c:strRef>
              <c:f>Sayfa1!$A$2:$A$5</c:f>
              <c:strCache>
                <c:ptCount val="3"/>
                <c:pt idx="1">
                  <c:v>Covid (-)</c:v>
                </c:pt>
                <c:pt idx="2">
                  <c:v>Covid (+)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1">
                  <c:v>87</c:v>
                </c:pt>
                <c:pt idx="2">
                  <c:v>18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45-4A52-BC3F-210720739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OF COMPLAINTS IN THE PANDEMIA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14118249288218526"/>
          <c:y val="2.30265603214290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Covid (-)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2"/>
                <c:pt idx="0">
                  <c:v>No increase</c:v>
                </c:pt>
                <c:pt idx="1">
                  <c:v>Increase in hair loss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48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0C-42A8-811C-FC3A5C7E9E53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Covid (+)</c:v>
                </c:pt>
              </c:strCache>
            </c:strRef>
          </c:tx>
          <c:spPr>
            <a:solidFill>
              <a:srgbClr val="FF9797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2"/>
                <c:pt idx="0">
                  <c:v>No increase</c:v>
                </c:pt>
                <c:pt idx="1">
                  <c:v>Increase in hair loss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6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0C-42A8-811C-FC3A5C7E9E53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Sütun1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2"/>
                <c:pt idx="0">
                  <c:v>No increase</c:v>
                </c:pt>
                <c:pt idx="1">
                  <c:v>Increase in hair loss</c:v>
                </c:pt>
              </c:strCache>
            </c:strRef>
          </c:cat>
          <c:val>
            <c:numRef>
              <c:f>Sayfa1!$D$2:$D$5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720C-42A8-811C-FC3A5C7E9E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6439712"/>
        <c:axId val="156448032"/>
        <c:axId val="0"/>
      </c:bar3DChart>
      <c:catAx>
        <c:axId val="15643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56448032"/>
        <c:crosses val="autoZero"/>
        <c:auto val="1"/>
        <c:lblAlgn val="ctr"/>
        <c:lblOffset val="100"/>
        <c:noMultiLvlLbl val="0"/>
      </c:catAx>
      <c:valAx>
        <c:axId val="15644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5643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49526816984678435"/>
          <c:y val="0.7607009398929071"/>
          <c:w val="0.49333854647974135"/>
          <c:h val="8.46921550917837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dirty="0"/>
              <a:t>COVID +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27281149825586981"/>
          <c:y val="0.20391576958579408"/>
          <c:w val="0.45437723905419336"/>
          <c:h val="0.59547698358550383"/>
        </c:manualLayout>
      </c:layout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COVID +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explosion val="2"/>
          <c:dPt>
            <c:idx val="0"/>
            <c:bubble3D val="0"/>
            <c:spPr>
              <a:solidFill>
                <a:srgbClr val="F2505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FC4-46C1-909C-24AA9A638FDE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7C-4EFC-B1FC-B0953C705766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7C-4EFC-B1FC-B0953C705766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47C-4EFC-B1FC-B0953C705766}"/>
              </c:ext>
            </c:extLst>
          </c:dPt>
          <c:dLbls>
            <c:dLbl>
              <c:idx val="0"/>
              <c:layout>
                <c:manualLayout>
                  <c:x val="-0.16038989459837893"/>
                  <c:y val="-0.13192383328033688"/>
                </c:manualLayout>
              </c:layout>
              <c:tx>
                <c:rich>
                  <a:bodyPr/>
                  <a:lstStyle/>
                  <a:p>
                    <a:fld id="{B2B54146-42CA-4508-B61F-ACAB1DC8F28E}" type="VALUE">
                      <a:rPr lang="en-US" sz="1900"/>
                      <a:pPr/>
                      <a:t>[DEĞER]</a:t>
                    </a:fld>
                    <a:endParaRPr lang="tr-T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FC4-46C1-909C-24AA9A638FDE}"/>
                </c:ext>
              </c:extLst>
            </c:dLbl>
            <c:dLbl>
              <c:idx val="1"/>
              <c:layout>
                <c:manualLayout>
                  <c:x val="0.14659268011842366"/>
                  <c:y val="0.111344741464739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1500" dirty="0"/>
                  </a:p>
                  <a:p>
                    <a:pPr>
                      <a:defRPr/>
                    </a:pPr>
                    <a:fld id="{3B1F563F-3C17-4D05-9049-335857A3FEB3}" type="VALUE">
                      <a:rPr lang="en-US" sz="1900" smtClean="0"/>
                      <a:pPr>
                        <a:defRPr/>
                      </a:pPr>
                      <a:t>[DEĞER]</a:t>
                    </a:fld>
                    <a:endParaRPr lang="tr-T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750620480667578E-2"/>
                      <c:h val="0.2087777575396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47C-4EFC-B1FC-B0953C7057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2"/>
                <c:pt idx="0">
                  <c:v>INCREASE HAIR LOSS</c:v>
                </c:pt>
                <c:pt idx="1">
                  <c:v>NO INCREASE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12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C4-46C1-909C-24AA9A638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Sayfa1!$A$2:$A$10</c:f>
              <c:strCache>
                <c:ptCount val="9"/>
                <c:pt idx="0">
                  <c:v>HG</c:v>
                </c:pt>
                <c:pt idx="1">
                  <c:v>TSH</c:v>
                </c:pt>
                <c:pt idx="2">
                  <c:v>ANTI TPO</c:v>
                </c:pt>
                <c:pt idx="3">
                  <c:v>FERRITIN</c:v>
                </c:pt>
                <c:pt idx="4">
                  <c:v>FOLIC ASID</c:v>
                </c:pt>
                <c:pt idx="5">
                  <c:v>VIT B12</c:v>
                </c:pt>
                <c:pt idx="6">
                  <c:v>ZINC</c:v>
                </c:pt>
                <c:pt idx="7">
                  <c:v>BIOTIN</c:v>
                </c:pt>
                <c:pt idx="8">
                  <c:v>VIT D</c:v>
                </c:pt>
              </c:strCache>
            </c:strRef>
          </c:cat>
          <c:val>
            <c:numRef>
              <c:f>Sayfa1!$B$2:$B$10</c:f>
              <c:numCache>
                <c:formatCode>General</c:formatCode>
                <c:ptCount val="9"/>
                <c:pt idx="0">
                  <c:v>17</c:v>
                </c:pt>
                <c:pt idx="1">
                  <c:v>11</c:v>
                </c:pt>
                <c:pt idx="2">
                  <c:v>13</c:v>
                </c:pt>
                <c:pt idx="3">
                  <c:v>8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5</c:v>
                </c:pt>
                <c:pt idx="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0C-4EAF-9DFD-B1C5C0A55BF7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NORMAL</c:v>
                </c:pt>
              </c:strCache>
            </c:strRef>
          </c:tx>
          <c:spPr>
            <a:solidFill>
              <a:srgbClr val="F1995D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Sayfa1!$A$2:$A$10</c:f>
              <c:strCache>
                <c:ptCount val="9"/>
                <c:pt idx="0">
                  <c:v>HG</c:v>
                </c:pt>
                <c:pt idx="1">
                  <c:v>TSH</c:v>
                </c:pt>
                <c:pt idx="2">
                  <c:v>ANTI TPO</c:v>
                </c:pt>
                <c:pt idx="3">
                  <c:v>FERRITIN</c:v>
                </c:pt>
                <c:pt idx="4">
                  <c:v>FOLIC ASID</c:v>
                </c:pt>
                <c:pt idx="5">
                  <c:v>VIT B12</c:v>
                </c:pt>
                <c:pt idx="6">
                  <c:v>ZINC</c:v>
                </c:pt>
                <c:pt idx="7">
                  <c:v>BIOTIN</c:v>
                </c:pt>
                <c:pt idx="8">
                  <c:v>VIT D</c:v>
                </c:pt>
              </c:strCache>
            </c:strRef>
          </c:cat>
          <c:val>
            <c:numRef>
              <c:f>Sayfa1!$C$2:$C$10</c:f>
              <c:numCache>
                <c:formatCode>General</c:formatCode>
                <c:ptCount val="9"/>
                <c:pt idx="0">
                  <c:v>80</c:v>
                </c:pt>
                <c:pt idx="1">
                  <c:v>76</c:v>
                </c:pt>
                <c:pt idx="2">
                  <c:v>76</c:v>
                </c:pt>
                <c:pt idx="3">
                  <c:v>82</c:v>
                </c:pt>
                <c:pt idx="4">
                  <c:v>87</c:v>
                </c:pt>
                <c:pt idx="5">
                  <c:v>85</c:v>
                </c:pt>
                <c:pt idx="6">
                  <c:v>72</c:v>
                </c:pt>
                <c:pt idx="7">
                  <c:v>45</c:v>
                </c:pt>
                <c:pt idx="8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0C-4EAF-9DFD-B1C5C0A55BF7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Sayfa1!$A$2:$A$10</c:f>
              <c:strCache>
                <c:ptCount val="9"/>
                <c:pt idx="0">
                  <c:v>HG</c:v>
                </c:pt>
                <c:pt idx="1">
                  <c:v>TSH</c:v>
                </c:pt>
                <c:pt idx="2">
                  <c:v>ANTI TPO</c:v>
                </c:pt>
                <c:pt idx="3">
                  <c:v>FERRITIN</c:v>
                </c:pt>
                <c:pt idx="4">
                  <c:v>FOLIC ASID</c:v>
                </c:pt>
                <c:pt idx="5">
                  <c:v>VIT B12</c:v>
                </c:pt>
                <c:pt idx="6">
                  <c:v>ZINC</c:v>
                </c:pt>
                <c:pt idx="7">
                  <c:v>BIOTIN</c:v>
                </c:pt>
                <c:pt idx="8">
                  <c:v>VIT D</c:v>
                </c:pt>
              </c:strCache>
            </c:strRef>
          </c:cat>
          <c:val>
            <c:numRef>
              <c:f>Sayfa1!$D$2:$D$10</c:f>
              <c:numCache>
                <c:formatCode>General</c:formatCode>
                <c:ptCount val="9"/>
                <c:pt idx="1">
                  <c:v>2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0C-4EAF-9DFD-B1C5C0A55B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4809312"/>
        <c:axId val="214799328"/>
        <c:axId val="0"/>
      </c:bar3DChart>
      <c:catAx>
        <c:axId val="21480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4799328"/>
        <c:crosses val="autoZero"/>
        <c:auto val="1"/>
        <c:lblAlgn val="ctr"/>
        <c:lblOffset val="100"/>
        <c:noMultiLvlLbl val="0"/>
      </c:catAx>
      <c:valAx>
        <c:axId val="21479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480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52BC5-BBF8-4B6E-A251-3FAC69857547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3D041-78CE-40F7-9CF6-CE11F4E7AD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635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417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380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088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699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002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724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6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97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103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377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62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22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A1B794-3F8B-4F7B-B073-C4A5BB216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2308" y="1560191"/>
            <a:ext cx="9144000" cy="2387600"/>
          </a:xfrm>
        </p:spPr>
        <p:txBody>
          <a:bodyPr/>
          <a:lstStyle/>
          <a:p>
            <a:br>
              <a:rPr lang="tr-TR" sz="3600" b="1" i="1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r>
              <a:rPr lang="tr-TR" sz="3600" b="1" i="1" dirty="0" err="1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Evaluatıon</a:t>
            </a:r>
            <a:r>
              <a:rPr lang="tr-TR" sz="3600" b="1" i="1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 of </a:t>
            </a:r>
            <a:r>
              <a:rPr lang="tr-TR" sz="3600" b="1" i="1" dirty="0" err="1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Haır</a:t>
            </a:r>
            <a:r>
              <a:rPr lang="tr-TR" sz="3600" b="1" i="1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tr-TR" sz="3600" b="1" i="1" dirty="0" err="1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Loss</a:t>
            </a:r>
            <a:r>
              <a:rPr lang="tr-TR" sz="3600" b="1" i="1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tr-TR" sz="3600" b="1" i="1" dirty="0" err="1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After</a:t>
            </a:r>
            <a:r>
              <a:rPr lang="tr-TR" sz="3600" b="1" i="1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 Covıd</a:t>
            </a:r>
            <a:r>
              <a:rPr lang="tr-TR" sz="3600" b="1" i="1" dirty="0">
                <a:ea typeface="Malgun Gothic" panose="020B0503020000020004" pitchFamily="34" charset="-127"/>
                <a:cs typeface="Times New Roman" panose="02020603050405020304" pitchFamily="18" charset="0"/>
              </a:rPr>
              <a:t>-</a:t>
            </a:r>
            <a:r>
              <a:rPr lang="tr-TR" sz="3600" b="1" i="1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19</a:t>
            </a:r>
            <a:br>
              <a:rPr lang="tr-TR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1D694CF-517D-4BE4-AE90-E3DF46F0E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152" y="4104009"/>
            <a:ext cx="9144000" cy="1655762"/>
          </a:xfrm>
        </p:spPr>
        <p:txBody>
          <a:bodyPr>
            <a:normAutofit fontScale="85000" lnSpcReduction="20000"/>
          </a:bodyPr>
          <a:lstStyle/>
          <a:p>
            <a:pPr algn="l"/>
            <a:br>
              <a:rPr lang="tr-TR" dirty="0"/>
            </a:br>
            <a:endParaRPr lang="tr-TR" dirty="0"/>
          </a:p>
          <a:p>
            <a:pPr algn="l"/>
            <a:r>
              <a:rPr lang="tr-TR" dirty="0"/>
              <a:t>Esma Nur Keskin</a:t>
            </a:r>
          </a:p>
          <a:p>
            <a:pPr algn="l"/>
            <a:br>
              <a:rPr lang="tr-TR" dirty="0"/>
            </a:br>
            <a:r>
              <a:rPr lang="tr-TR" dirty="0" err="1"/>
              <a:t>Mentör</a:t>
            </a:r>
            <a:r>
              <a:rPr lang="tr-TR" dirty="0"/>
              <a:t>: Prof. Dr. Özlem Su Küçük</a:t>
            </a:r>
            <a:br>
              <a:rPr lang="tr-TR" dirty="0"/>
            </a:br>
            <a:endParaRPr lang="tr-TR" dirty="0"/>
          </a:p>
        </p:txBody>
      </p:sp>
      <p:sp>
        <p:nvSpPr>
          <p:cNvPr id="5" name="Unvan 1">
            <a:extLst>
              <a:ext uri="{FF2B5EF4-FFF2-40B4-BE49-F238E27FC236}">
                <a16:creationId xmlns:a16="http://schemas.microsoft.com/office/drawing/2014/main" id="{74AA3A2E-13FA-4AA0-84C3-F26C7C36C98B}"/>
              </a:ext>
            </a:extLst>
          </p:cNvPr>
          <p:cNvSpPr>
            <a:spLocks noGrp="1"/>
          </p:cNvSpPr>
          <p:nvPr/>
        </p:nvSpPr>
        <p:spPr>
          <a:xfrm>
            <a:off x="-115019" y="-200354"/>
            <a:ext cx="11243094" cy="2387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200" dirty="0">
              <a:solidFill>
                <a:schemeClr val="bg1"/>
              </a:solidFill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2132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he Was Losing Fistfuls of Hair. What Was Causing It? - The New York Times">
            <a:extLst>
              <a:ext uri="{FF2B5EF4-FFF2-40B4-BE49-F238E27FC236}">
                <a16:creationId xmlns:a16="http://schemas.microsoft.com/office/drawing/2014/main" id="{60E62753-D30C-4CB4-908B-BC2A200ED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8" y="1569679"/>
            <a:ext cx="7577945" cy="502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F67243BA-7785-491B-B112-2EB4A0669302}"/>
              </a:ext>
            </a:extLst>
          </p:cNvPr>
          <p:cNvSpPr txBox="1"/>
          <p:nvPr/>
        </p:nvSpPr>
        <p:spPr>
          <a:xfrm>
            <a:off x="9092793" y="5515661"/>
            <a:ext cx="277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0998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es Covid-19 Cause Hair Loss? | Jeffrey Paul's Hair &amp; Scalp Specialists">
            <a:extLst>
              <a:ext uri="{FF2B5EF4-FFF2-40B4-BE49-F238E27FC236}">
                <a16:creationId xmlns:a16="http://schemas.microsoft.com/office/drawing/2014/main" id="{A6F8549F-4E94-4A5C-84E2-32B624A49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811" y="1589864"/>
            <a:ext cx="7661315" cy="510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95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0E3F8010-F923-474C-B399-515371A09457}"/>
              </a:ext>
            </a:extLst>
          </p:cNvPr>
          <p:cNvSpPr txBox="1"/>
          <p:nvPr/>
        </p:nvSpPr>
        <p:spPr>
          <a:xfrm>
            <a:off x="512063" y="1872020"/>
            <a:ext cx="1040221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Human hair grows continuously and cyclically (anagen). The period of development of the hair cycle, cessation of growth (catagen)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resting period constitute.</a:t>
            </a: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Hair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loss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types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Diffuse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Androgenetic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alopecia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Telogen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effluvium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Focal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Alopecia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areata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Trichotillomania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Traction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alopecia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Tinea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capitis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Scarred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alopecia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causes of hair loss are genetic predisposition, hair growth disorders, systemic diseases and autoimmunity, scalp diseases and drugs.</a:t>
            </a: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The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new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Coronavirus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infection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has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caused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a global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pandemic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all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over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the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world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.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Due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to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the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psychological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and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other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side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effects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of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the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pandemic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,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there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has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been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an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increase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in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the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number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of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patients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visiting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dermatology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outpatient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clinics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with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hair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loss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complaints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.</a:t>
            </a:r>
          </a:p>
          <a:p>
            <a:endParaRPr lang="tr-TR" sz="2000" dirty="0">
              <a:effectLst/>
              <a:latin typeface="Times New Roman" panose="02020603050405020304" pitchFamily="18" charset="0"/>
              <a:ea typeface="Malgun Gothic" panose="020B0503020000020004" pitchFamily="34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We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aimed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to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examine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change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profiles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of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patients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with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hair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loss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complaints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during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summer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months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of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COVID-19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pandemic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with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same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period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of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previous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year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tr-TR" sz="20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2949E1CC-39A7-4D29-980D-02826FD6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274" y="692727"/>
            <a:ext cx="6288689" cy="729222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chemeClr val="bg1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72236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4215B7-050F-406A-A7D9-2F268A19E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014" y="747724"/>
            <a:ext cx="6003340" cy="62910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chemeClr val="bg1"/>
                </a:solidFill>
              </a:rPr>
              <a:t>METHOD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D95A5C-4FE9-4A0E-A71E-B4E094AB1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864" y="2209218"/>
            <a:ext cx="10270542" cy="3521355"/>
          </a:xfrm>
        </p:spPr>
        <p:txBody>
          <a:bodyPr>
            <a:normAutofit/>
          </a:bodyPr>
          <a:lstStyle/>
          <a:p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We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included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a total of 105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patients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who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applied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to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our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hospital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with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hair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loss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in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the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summer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of 2019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and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2020 in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our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study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. </a:t>
            </a:r>
          </a:p>
          <a:p>
            <a:r>
              <a:rPr lang="tr-TR" sz="200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All</a:t>
            </a:r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patients</a:t>
            </a:r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’ </a:t>
            </a:r>
            <a:r>
              <a:rPr lang="tr-TR" sz="200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age</a:t>
            </a:r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, </a:t>
            </a:r>
            <a:r>
              <a:rPr lang="tr-TR" sz="200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gender</a:t>
            </a:r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,</a:t>
            </a:r>
            <a:r>
              <a:rPr lang="en-US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presence of prolonged hair loss</a:t>
            </a:r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, </a:t>
            </a:r>
            <a:r>
              <a:rPr lang="tr-TR" sz="200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comorbidity</a:t>
            </a:r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, </a:t>
            </a:r>
            <a:r>
              <a:rPr lang="tr-TR" sz="200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medication</a:t>
            </a:r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use</a:t>
            </a:r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and</a:t>
            </a:r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history</a:t>
            </a:r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of </a:t>
            </a:r>
            <a:r>
              <a:rPr lang="tr-TR" sz="200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surgery</a:t>
            </a:r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are</a:t>
            </a:r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recorded</a:t>
            </a:r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.</a:t>
            </a:r>
            <a:endParaRPr lang="tr-TR" sz="20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We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questioned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whether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our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patients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had Covid-19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and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whether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there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was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an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increase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in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their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complaints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during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the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pandemic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process</a:t>
            </a:r>
            <a:r>
              <a:rPr lang="tr-TR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. </a:t>
            </a:r>
          </a:p>
          <a:p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We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evaluated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the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results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of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their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blood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tests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such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as hemoglobin,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ferritin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,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folic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acid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, TSH, anti TPO,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zinc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,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biotin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, vitamin B12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and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vitamin D.</a:t>
            </a:r>
          </a:p>
          <a:p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performed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IBM SPSS.</a:t>
            </a:r>
          </a:p>
          <a:p>
            <a:endParaRPr lang="tr-TR" sz="20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20FD9F-0938-4795-888F-2C489658A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85" y="1624904"/>
            <a:ext cx="9678009" cy="3101983"/>
          </a:xfrm>
        </p:spPr>
        <p:txBody>
          <a:bodyPr>
            <a:normAutofit/>
          </a:bodyPr>
          <a:lstStyle/>
          <a:p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67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female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(%63.8)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and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38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male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(%36.2)</a:t>
            </a:r>
          </a:p>
          <a:p>
            <a:r>
              <a:rPr lang="tr-TR" sz="200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Mean</a:t>
            </a:r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age</a:t>
            </a:r>
            <a:r>
              <a:rPr lang="en-US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= 30,79</a:t>
            </a:r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 </a:t>
            </a:r>
          </a:p>
          <a:p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% 42.9 </a:t>
            </a:r>
            <a:r>
              <a:rPr lang="tr-TR" sz="200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have</a:t>
            </a:r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prolonged</a:t>
            </a:r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hair</a:t>
            </a:r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loss</a:t>
            </a:r>
            <a:endParaRPr lang="tr-TR" sz="2000" dirty="0"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%29.5 </a:t>
            </a:r>
            <a:r>
              <a:rPr lang="tr-TR" sz="200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have</a:t>
            </a:r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comorbidity</a:t>
            </a:r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, %26.7 </a:t>
            </a:r>
            <a:r>
              <a:rPr lang="tr-TR" sz="200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use</a:t>
            </a:r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medication</a:t>
            </a:r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and</a:t>
            </a:r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%30.5 had </a:t>
            </a:r>
            <a:r>
              <a:rPr lang="tr-TR" sz="200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surgery</a:t>
            </a:r>
            <a:endParaRPr lang="tr-TR" sz="2000" dirty="0"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18 </a:t>
            </a:r>
            <a:r>
              <a:rPr lang="tr-TR" sz="200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patients</a:t>
            </a:r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had </a:t>
            </a:r>
            <a:r>
              <a:rPr lang="tr-TR" sz="200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covid</a:t>
            </a:r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infection</a:t>
            </a:r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and</a:t>
            </a:r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3 of </a:t>
            </a:r>
            <a:r>
              <a:rPr lang="tr-TR" sz="200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them</a:t>
            </a:r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had </a:t>
            </a:r>
            <a:r>
              <a:rPr lang="tr-TR" sz="200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no</a:t>
            </a:r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symptoms</a:t>
            </a:r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.</a:t>
            </a:r>
          </a:p>
          <a:p>
            <a:endParaRPr lang="tr-TR" sz="2000" dirty="0"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Grafik 8">
            <a:extLst>
              <a:ext uri="{FF2B5EF4-FFF2-40B4-BE49-F238E27FC236}">
                <a16:creationId xmlns:a16="http://schemas.microsoft.com/office/drawing/2014/main" id="{4D971AAF-B451-4ED8-9F74-4706DEF671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152041"/>
              </p:ext>
            </p:extLst>
          </p:nvPr>
        </p:nvGraphicFramePr>
        <p:xfrm>
          <a:off x="736811" y="3738116"/>
          <a:ext cx="6942833" cy="2905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fik 11">
            <a:extLst>
              <a:ext uri="{FF2B5EF4-FFF2-40B4-BE49-F238E27FC236}">
                <a16:creationId xmlns:a16="http://schemas.microsoft.com/office/drawing/2014/main" id="{32A6BB4E-495A-4D89-9D59-B99E7946B2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4178004"/>
              </p:ext>
            </p:extLst>
          </p:nvPr>
        </p:nvGraphicFramePr>
        <p:xfrm>
          <a:off x="8310882" y="3624999"/>
          <a:ext cx="3656786" cy="3281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Metin kutusu 12">
            <a:extLst>
              <a:ext uri="{FF2B5EF4-FFF2-40B4-BE49-F238E27FC236}">
                <a16:creationId xmlns:a16="http://schemas.microsoft.com/office/drawing/2014/main" id="{F1A87DAE-B64A-4034-AC6A-C0D6B0A05507}"/>
              </a:ext>
            </a:extLst>
          </p:cNvPr>
          <p:cNvSpPr txBox="1"/>
          <p:nvPr/>
        </p:nvSpPr>
        <p:spPr>
          <a:xfrm>
            <a:off x="8494825" y="5105852"/>
            <a:ext cx="106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Covid</a:t>
            </a:r>
            <a:endParaRPr lang="tr-TR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F95D891-24F2-41E6-84CD-4D7F1280D722}"/>
              </a:ext>
            </a:extLst>
          </p:cNvPr>
          <p:cNvSpPr txBox="1"/>
          <p:nvPr/>
        </p:nvSpPr>
        <p:spPr>
          <a:xfrm>
            <a:off x="10509090" y="4054801"/>
            <a:ext cx="16829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err="1"/>
              <a:t>Treatment</a:t>
            </a:r>
            <a:endParaRPr lang="tr-TR" sz="2200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92111503-F0D2-40CF-83D3-2665DE60EF66}"/>
              </a:ext>
            </a:extLst>
          </p:cNvPr>
          <p:cNvSpPr txBox="1"/>
          <p:nvPr/>
        </p:nvSpPr>
        <p:spPr>
          <a:xfrm>
            <a:off x="8884717" y="5652497"/>
            <a:ext cx="4462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/>
              <a:t>87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A9407AF2-99D9-41F3-95C3-A5BEB2CAAAA4}"/>
              </a:ext>
            </a:extLst>
          </p:cNvPr>
          <p:cNvSpPr txBox="1"/>
          <p:nvPr/>
        </p:nvSpPr>
        <p:spPr>
          <a:xfrm>
            <a:off x="9487813" y="5324072"/>
            <a:ext cx="5136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/>
              <a:t>18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56FB8408-E389-4CC0-B69D-4BFDCEFA67AE}"/>
              </a:ext>
            </a:extLst>
          </p:cNvPr>
          <p:cNvSpPr txBox="1"/>
          <p:nvPr/>
        </p:nvSpPr>
        <p:spPr>
          <a:xfrm>
            <a:off x="10970260" y="5363323"/>
            <a:ext cx="7461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/>
              <a:t>11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117DA2F9-C2FE-4FB8-A719-55C6CDA09053}"/>
              </a:ext>
            </a:extLst>
          </p:cNvPr>
          <p:cNvSpPr txBox="1"/>
          <p:nvPr/>
        </p:nvSpPr>
        <p:spPr>
          <a:xfrm>
            <a:off x="11484157" y="5152214"/>
            <a:ext cx="6583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/>
              <a:t>7</a:t>
            </a:r>
          </a:p>
        </p:txBody>
      </p:sp>
      <p:sp>
        <p:nvSpPr>
          <p:cNvPr id="21" name="Başlık 20">
            <a:extLst>
              <a:ext uri="{FF2B5EF4-FFF2-40B4-BE49-F238E27FC236}">
                <a16:creationId xmlns:a16="http://schemas.microsoft.com/office/drawing/2014/main" id="{46566E32-218C-4114-BAFA-3AF7130A7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64" y="659337"/>
            <a:ext cx="7400544" cy="761695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619AEF6A-7F23-40E2-9C36-798DB54A7AAB}"/>
              </a:ext>
            </a:extLst>
          </p:cNvPr>
          <p:cNvSpPr txBox="1"/>
          <p:nvPr/>
        </p:nvSpPr>
        <p:spPr>
          <a:xfrm>
            <a:off x="8742072" y="5190832"/>
            <a:ext cx="51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-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0D4464F3-2B41-4A5C-90A2-7F2F6AD788BF}"/>
              </a:ext>
            </a:extLst>
          </p:cNvPr>
          <p:cNvSpPr txBox="1"/>
          <p:nvPr/>
        </p:nvSpPr>
        <p:spPr>
          <a:xfrm>
            <a:off x="9260333" y="4984680"/>
            <a:ext cx="957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Covid</a:t>
            </a:r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A77E030-3E04-4D6F-9E7F-F047098E6E33}"/>
              </a:ext>
            </a:extLst>
          </p:cNvPr>
          <p:cNvSpPr txBox="1"/>
          <p:nvPr/>
        </p:nvSpPr>
        <p:spPr>
          <a:xfrm>
            <a:off x="9509556" y="5139406"/>
            <a:ext cx="101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+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17653B5-A970-441E-B316-4ECB347AC687}"/>
              </a:ext>
            </a:extLst>
          </p:cNvPr>
          <p:cNvSpPr txBox="1"/>
          <p:nvPr/>
        </p:nvSpPr>
        <p:spPr>
          <a:xfrm>
            <a:off x="10727799" y="5152214"/>
            <a:ext cx="5106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/>
              <a:t>NO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08E4265-EE71-4465-BFE4-C75D4FDEB036}"/>
              </a:ext>
            </a:extLst>
          </p:cNvPr>
          <p:cNvSpPr txBox="1"/>
          <p:nvPr/>
        </p:nvSpPr>
        <p:spPr>
          <a:xfrm>
            <a:off x="11280039" y="4944269"/>
            <a:ext cx="9497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55502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İçerik Yer Tutucusu 15">
            <a:extLst>
              <a:ext uri="{FF2B5EF4-FFF2-40B4-BE49-F238E27FC236}">
                <a16:creationId xmlns:a16="http://schemas.microsoft.com/office/drawing/2014/main" id="{96D5E9D2-1FD9-4B18-B7E6-D4B5AA516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198" y="1476657"/>
            <a:ext cx="11065603" cy="3352800"/>
          </a:xfrm>
        </p:spPr>
        <p:txBody>
          <a:bodyPr>
            <a:normAutofit/>
          </a:bodyPr>
          <a:lstStyle/>
          <a:p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During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the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pandemic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, 51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patients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'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complaints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increased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,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and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12 of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them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were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people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with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covid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infection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.</a:t>
            </a:r>
          </a:p>
          <a:p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</a:t>
            </a:r>
            <a:r>
              <a:rPr lang="en-US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ncrease</a:t>
            </a:r>
            <a:r>
              <a:rPr lang="en-US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of hair loss complaints in 66.7% of patients who caught covid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.</a:t>
            </a:r>
            <a:endParaRPr lang="tr-TR" sz="2000" dirty="0">
              <a:effectLst/>
              <a:latin typeface="Times New Roman" panose="02020603050405020304" pitchFamily="18" charset="0"/>
              <a:ea typeface="Malgun Gothic" panose="020B0503020000020004" pitchFamily="34" charset="-127"/>
            </a:endParaRPr>
          </a:p>
          <a:p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According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to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Fisher-Freeman-Halton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Exact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test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there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is a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statistically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significant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and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positively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association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between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Covid-19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infection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and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hair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loss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(p=0.001).</a:t>
            </a:r>
            <a:endParaRPr lang="tr-TR" sz="2000" dirty="0"/>
          </a:p>
        </p:txBody>
      </p:sp>
      <p:graphicFrame>
        <p:nvGraphicFramePr>
          <p:cNvPr id="28" name="Grafik 27">
            <a:extLst>
              <a:ext uri="{FF2B5EF4-FFF2-40B4-BE49-F238E27FC236}">
                <a16:creationId xmlns:a16="http://schemas.microsoft.com/office/drawing/2014/main" id="{81E2B8D3-261C-4912-96FC-7D9D3D367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5737433"/>
              </p:ext>
            </p:extLst>
          </p:nvPr>
        </p:nvGraphicFramePr>
        <p:xfrm>
          <a:off x="295079" y="3277748"/>
          <a:ext cx="7112787" cy="3860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Grafik 33">
            <a:extLst>
              <a:ext uri="{FF2B5EF4-FFF2-40B4-BE49-F238E27FC236}">
                <a16:creationId xmlns:a16="http://schemas.microsoft.com/office/drawing/2014/main" id="{ABAC7C6B-0EE7-4C40-9BE9-0815095E1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0154228"/>
              </p:ext>
            </p:extLst>
          </p:nvPr>
        </p:nvGraphicFramePr>
        <p:xfrm>
          <a:off x="7139747" y="3429000"/>
          <a:ext cx="4245096" cy="3239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194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9A9C1A-3B90-4432-8688-80E08B856F5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3918" y="5307012"/>
            <a:ext cx="8458200" cy="3101975"/>
          </a:xfrm>
        </p:spPr>
        <p:txBody>
          <a:bodyPr/>
          <a:lstStyle/>
          <a:p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There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is not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any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positive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correlation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between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covid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infection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and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abnormal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blood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results</a:t>
            </a:r>
            <a:r>
              <a:rPr lang="tr-TR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(p&gt;0.05)</a:t>
            </a:r>
            <a:endParaRPr lang="tr-TR" sz="20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graphicFrame>
        <p:nvGraphicFramePr>
          <p:cNvPr id="7" name="Grafik 6">
            <a:extLst>
              <a:ext uri="{FF2B5EF4-FFF2-40B4-BE49-F238E27FC236}">
                <a16:creationId xmlns:a16="http://schemas.microsoft.com/office/drawing/2014/main" id="{34D334B5-8FC8-4687-AAB7-8303D9BDE0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9508415"/>
              </p:ext>
            </p:extLst>
          </p:nvPr>
        </p:nvGraphicFramePr>
        <p:xfrm>
          <a:off x="627039" y="1446427"/>
          <a:ext cx="8576848" cy="3860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1596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>
            <a:extLst>
              <a:ext uri="{FF2B5EF4-FFF2-40B4-BE49-F238E27FC236}">
                <a16:creationId xmlns:a16="http://schemas.microsoft.com/office/drawing/2014/main" id="{C8F70CCA-2A07-42C6-AF7C-242A1557B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8049" y="552877"/>
            <a:ext cx="5836473" cy="762417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bg1"/>
                </a:solidFill>
                <a:latin typeface="+mj-lt"/>
              </a:rPr>
              <a:t>CONCLUSION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10AD8915-72A2-4A0F-900C-0235B76B092E}"/>
              </a:ext>
            </a:extLst>
          </p:cNvPr>
          <p:cNvSpPr txBox="1"/>
          <p:nvPr/>
        </p:nvSpPr>
        <p:spPr>
          <a:xfrm>
            <a:off x="793242" y="1843431"/>
            <a:ext cx="987963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According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to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the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results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of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our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study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, Covid-19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infection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causes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an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increase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in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the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complaints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of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hair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loss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in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patients</a:t>
            </a:r>
            <a:r>
              <a:rPr lang="tr-TR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It has been observed that some drugs used in the treatment of high fever and disease seen in those with Covid-19 infection can increase hair loss.</a:t>
            </a:r>
            <a:endParaRPr lang="tr-TR" sz="2000" dirty="0"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And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an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increase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in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hair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loss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is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observed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in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patients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who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do not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have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an </a:t>
            </a:r>
            <a:r>
              <a:rPr lang="tr-TR" sz="20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infection</a:t>
            </a:r>
            <a:r>
              <a:rPr lang="tr-T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People are stressed regarding finances, child care, homeschooling and fears about contracting COVID, along with everyday life stressors.</a:t>
            </a:r>
            <a:endParaRPr lang="tr-TR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 a result, we can say that the stress factor that increases during the pandemic and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quarantine process effectively causes an increase in hair loss.</a:t>
            </a:r>
            <a:endParaRPr lang="tr-T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2868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44E8A1-3E6C-4326-AE35-21BF5AF3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900" y="704038"/>
            <a:ext cx="6649518" cy="827870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2BC930-0A1F-417D-8406-C888C4040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83" y="2638044"/>
            <a:ext cx="11228832" cy="3101983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Rizzetto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G,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Diotallevi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F,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Campanati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A, Radi G,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Bianchelli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T,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Molinelli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E, et al.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Telogen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effluvium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related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post severe Sars</a:t>
            </a:r>
            <a:r>
              <a:rPr lang="tr-TR" sz="2000" dirty="0">
                <a:solidFill>
                  <a:srgbClr val="37393C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‐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Cov</a:t>
            </a:r>
            <a:r>
              <a:rPr lang="tr-TR" sz="2000" dirty="0">
                <a:solidFill>
                  <a:srgbClr val="37393C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‐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infection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Clinical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aspects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our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management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experience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Dermatol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[Internet]. 2020;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Available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from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http://dx.doi.org/10.1111/dth.1454</a:t>
            </a:r>
            <a:endParaRPr lang="tr-T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Müller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Ramos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P,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Ianhez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M,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Amante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Miot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H.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Alopecia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grey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hair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are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associated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COVID</a:t>
            </a:r>
            <a:r>
              <a:rPr lang="tr-TR" sz="2000" dirty="0">
                <a:solidFill>
                  <a:srgbClr val="37393C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‐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19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Severity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Dermatol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[Internet]. 2020;(exd.14220).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Available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from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http://dx.doi.org/10.1111/exd.14220</a:t>
            </a:r>
            <a:endParaRPr lang="tr-T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Kutlu Ö, Metin A.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Relative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changes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pattern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diseases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presenting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dermatology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outpatient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clinic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era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COVID-19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pandemic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Dermatol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</a:t>
            </a:r>
            <a:r>
              <a:rPr lang="tr-TR" sz="2000" dirty="0">
                <a:solidFill>
                  <a:srgbClr val="3739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2020;(dth.14096):e14096.</a:t>
            </a:r>
            <a:endParaRPr lang="tr-T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8881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5249</TotalTime>
  <Words>709</Words>
  <Application>Microsoft Office PowerPoint</Application>
  <PresentationFormat>Geniş ekran</PresentationFormat>
  <Paragraphs>63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Office Teması</vt:lpstr>
      <vt:lpstr> Evaluatıon of Haır Loss After Covıd-19 </vt:lpstr>
      <vt:lpstr>PowerPoint Sunusu</vt:lpstr>
      <vt:lpstr>INTRODUCTION</vt:lpstr>
      <vt:lpstr>METHOD</vt:lpstr>
      <vt:lpstr>RESULTS</vt:lpstr>
      <vt:lpstr>PowerPoint Sunusu</vt:lpstr>
      <vt:lpstr>PowerPoint Sunusu</vt:lpstr>
      <vt:lpstr>CONCLUSION</vt:lpstr>
      <vt:lpstr>REFERENCES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Yunus Aydogan</dc:creator>
  <cp:lastModifiedBy>Esma Nur Keskin</cp:lastModifiedBy>
  <cp:revision>1312</cp:revision>
  <dcterms:created xsi:type="dcterms:W3CDTF">2015-07-21T07:54:41Z</dcterms:created>
  <dcterms:modified xsi:type="dcterms:W3CDTF">2021-06-02T20:33:25Z</dcterms:modified>
</cp:coreProperties>
</file>